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32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85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74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5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42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20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3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2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80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7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F31B-5668-4994-A90F-FB8D79534039}" type="datetimeFigureOut">
              <a:rPr lang="pl-PL" smtClean="0"/>
              <a:t>2015-03-04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EA6D-2D56-48A0-9277-A45E1FFE17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14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Case </a:t>
            </a:r>
            <a:r>
              <a:rPr lang="pl-PL" dirty="0" err="1" smtClean="0"/>
              <a:t>Study</a:t>
            </a:r>
            <a:r>
              <a:rPr lang="pl-PL" dirty="0" smtClean="0"/>
              <a:t> on the PIL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en-US" dirty="0" smtClean="0"/>
              <a:t>German divorce”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 </a:t>
            </a:r>
            <a:r>
              <a:rPr lang="pl-PL" dirty="0" err="1" smtClean="0"/>
              <a:t>Description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German </a:t>
            </a:r>
            <a:r>
              <a:rPr lang="pl-PL" dirty="0" err="1" smtClean="0"/>
              <a:t>married</a:t>
            </a:r>
            <a:r>
              <a:rPr lang="pl-PL" dirty="0" smtClean="0"/>
              <a:t> </a:t>
            </a:r>
            <a:r>
              <a:rPr lang="en-US" dirty="0" smtClean="0"/>
              <a:t>couple </a:t>
            </a:r>
            <a:r>
              <a:rPr lang="en-US" dirty="0"/>
              <a:t>domiciled in </a:t>
            </a:r>
            <a:r>
              <a:rPr lang="en-US" dirty="0" smtClean="0"/>
              <a:t>Poland</a:t>
            </a:r>
            <a:endParaRPr lang="pl-PL" dirty="0" smtClean="0"/>
          </a:p>
          <a:p>
            <a:r>
              <a:rPr lang="pl-PL" dirty="0" smtClean="0"/>
              <a:t>H</a:t>
            </a:r>
            <a:r>
              <a:rPr lang="en-US" dirty="0" err="1" smtClean="0"/>
              <a:t>usband</a:t>
            </a:r>
            <a:r>
              <a:rPr lang="en-US" dirty="0" smtClean="0"/>
              <a:t> </a:t>
            </a:r>
            <a:r>
              <a:rPr lang="en-US" dirty="0"/>
              <a:t>has repeatedly cheated on his </a:t>
            </a:r>
            <a:r>
              <a:rPr lang="en-US" dirty="0" smtClean="0"/>
              <a:t>wife</a:t>
            </a:r>
            <a:r>
              <a:rPr lang="pl-PL" dirty="0" smtClean="0"/>
              <a:t> and </a:t>
            </a:r>
            <a:r>
              <a:rPr lang="pl-PL" dirty="0" err="1" smtClean="0"/>
              <a:t>then</a:t>
            </a:r>
            <a:r>
              <a:rPr lang="pl-PL" dirty="0" smtClean="0"/>
              <a:t> he </a:t>
            </a:r>
            <a:r>
              <a:rPr lang="pl-PL" dirty="0" err="1" smtClean="0"/>
              <a:t>left</a:t>
            </a:r>
            <a:r>
              <a:rPr lang="pl-PL" dirty="0" smtClean="0"/>
              <a:t> Poland</a:t>
            </a:r>
          </a:p>
          <a:p>
            <a:r>
              <a:rPr lang="en-US" dirty="0" smtClean="0"/>
              <a:t>The </a:t>
            </a:r>
            <a:r>
              <a:rPr lang="en-US" dirty="0"/>
              <a:t>wife </a:t>
            </a:r>
            <a:r>
              <a:rPr lang="pl-PL" dirty="0" err="1" smtClean="0"/>
              <a:t>still</a:t>
            </a:r>
            <a:r>
              <a:rPr lang="pl-PL" dirty="0" smtClean="0"/>
              <a:t> in Poland,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en-US" dirty="0" smtClean="0"/>
              <a:t>demanded </a:t>
            </a:r>
            <a:r>
              <a:rPr lang="en-US" dirty="0"/>
              <a:t>the </a:t>
            </a:r>
            <a:r>
              <a:rPr lang="pl-PL" dirty="0" err="1" smtClean="0"/>
              <a:t>fault</a:t>
            </a:r>
            <a:r>
              <a:rPr lang="pl-PL" dirty="0" smtClean="0"/>
              <a:t> </a:t>
            </a:r>
            <a:r>
              <a:rPr lang="en-US" dirty="0" smtClean="0"/>
              <a:t>divorce </a:t>
            </a:r>
            <a:r>
              <a:rPr lang="en-US" dirty="0"/>
              <a:t>before the Polish </a:t>
            </a:r>
            <a:r>
              <a:rPr lang="en-US" dirty="0" smtClean="0"/>
              <a:t>court</a:t>
            </a:r>
            <a:endParaRPr lang="pl-PL" dirty="0" smtClean="0"/>
          </a:p>
          <a:p>
            <a:r>
              <a:rPr lang="pl-PL" dirty="0" smtClean="0"/>
              <a:t>Has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done</a:t>
            </a:r>
            <a:r>
              <a:rPr lang="pl-PL" dirty="0" smtClean="0"/>
              <a:t> </a:t>
            </a:r>
            <a:r>
              <a:rPr lang="pl-PL" dirty="0" err="1" smtClean="0"/>
              <a:t>well</a:t>
            </a:r>
            <a:r>
              <a:rPr lang="pl-PL" dirty="0" smtClean="0"/>
              <a:t>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314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Jurisdiction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Brussels II </a:t>
            </a:r>
            <a:r>
              <a:rPr lang="en-US" b="1" i="1" dirty="0" err="1"/>
              <a:t>bis</a:t>
            </a:r>
            <a:r>
              <a:rPr lang="en-US" b="1" i="1" dirty="0"/>
              <a:t> </a:t>
            </a:r>
            <a:r>
              <a:rPr lang="en-US" b="1" dirty="0"/>
              <a:t>Regulation</a:t>
            </a:r>
            <a:r>
              <a:rPr lang="en-US" dirty="0"/>
              <a:t> [Council Regulation (EC) </a:t>
            </a:r>
            <a:r>
              <a:rPr lang="en-US" dirty="0" smtClean="0"/>
              <a:t>No</a:t>
            </a:r>
            <a:r>
              <a:rPr lang="pl-PL" dirty="0" smtClean="0"/>
              <a:t>.</a:t>
            </a:r>
            <a:r>
              <a:rPr lang="en-US" dirty="0" smtClean="0"/>
              <a:t> </a:t>
            </a:r>
            <a:r>
              <a:rPr lang="en-US" dirty="0"/>
              <a:t>2201/2003 of 27 November 2003 concerning jurisdiction and the recognition and enforcement of judgments in matrimonial matters and the matters of parental responsibility, repealing Regulation (EC) No 1347/2000, OJ L 338 , 23/12/2003 P. 0001 - 0029</a:t>
            </a:r>
            <a:r>
              <a:rPr lang="en-US" dirty="0" smtClean="0"/>
              <a:t>]</a:t>
            </a:r>
            <a:endParaRPr lang="pl-PL" dirty="0" smtClean="0"/>
          </a:p>
          <a:p>
            <a:r>
              <a:rPr lang="pl-PL" dirty="0" err="1" smtClean="0"/>
              <a:t>Article</a:t>
            </a:r>
            <a:r>
              <a:rPr lang="pl-PL" dirty="0" smtClean="0"/>
              <a:t> 3</a:t>
            </a:r>
          </a:p>
          <a:p>
            <a:r>
              <a:rPr lang="pl-PL" dirty="0" err="1" smtClean="0"/>
              <a:t>Concurrent</a:t>
            </a:r>
            <a:r>
              <a:rPr lang="pl-PL" dirty="0" smtClean="0"/>
              <a:t> </a:t>
            </a:r>
            <a:r>
              <a:rPr lang="pl-PL" dirty="0" err="1" smtClean="0"/>
              <a:t>jurisdiction</a:t>
            </a:r>
            <a:endParaRPr lang="pl-PL" dirty="0"/>
          </a:p>
          <a:p>
            <a:r>
              <a:rPr lang="pl-PL" dirty="0" smtClean="0"/>
              <a:t>Both the </a:t>
            </a:r>
            <a:r>
              <a:rPr lang="pl-PL" dirty="0" err="1" smtClean="0"/>
              <a:t>Polish</a:t>
            </a:r>
            <a:r>
              <a:rPr lang="pl-PL" dirty="0" smtClean="0"/>
              <a:t> and German </a:t>
            </a:r>
            <a:r>
              <a:rPr lang="pl-PL" dirty="0" err="1" smtClean="0"/>
              <a:t>courts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competent</a:t>
            </a:r>
            <a:r>
              <a:rPr lang="pl-PL" dirty="0" smtClean="0"/>
              <a:t> to </a:t>
            </a:r>
            <a:r>
              <a:rPr lang="pl-PL" dirty="0" err="1" smtClean="0"/>
              <a:t>issue</a:t>
            </a:r>
            <a:r>
              <a:rPr lang="pl-PL" dirty="0" smtClean="0"/>
              <a:t> a </a:t>
            </a:r>
            <a:r>
              <a:rPr lang="pl-PL" dirty="0" err="1" smtClean="0"/>
              <a:t>divorce</a:t>
            </a:r>
            <a:r>
              <a:rPr lang="pl-PL" dirty="0" smtClean="0"/>
              <a:t> </a:t>
            </a:r>
            <a:r>
              <a:rPr lang="pl-PL" dirty="0" err="1" smtClean="0"/>
              <a:t>decree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250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Applicable</a:t>
            </a:r>
            <a:r>
              <a:rPr lang="pl-PL" dirty="0" smtClean="0"/>
              <a:t> law – Poland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r>
              <a:rPr lang="en-US" dirty="0" err="1" smtClean="0"/>
              <a:t>omestic</a:t>
            </a:r>
            <a:r>
              <a:rPr lang="en-US" dirty="0" smtClean="0"/>
              <a:t> </a:t>
            </a:r>
            <a:r>
              <a:rPr lang="en-US" dirty="0"/>
              <a:t>law </a:t>
            </a:r>
            <a:r>
              <a:rPr lang="en-US" dirty="0" smtClean="0"/>
              <a:t>provisions</a:t>
            </a:r>
            <a:r>
              <a:rPr lang="pl-PL" dirty="0" smtClean="0"/>
              <a:t> of </a:t>
            </a:r>
            <a:r>
              <a:rPr lang="pl-PL" dirty="0" err="1" smtClean="0"/>
              <a:t>Article</a:t>
            </a:r>
            <a:r>
              <a:rPr lang="pl-PL" dirty="0" smtClean="0"/>
              <a:t> 54 PILA</a:t>
            </a:r>
          </a:p>
          <a:p>
            <a:pPr lvl="0"/>
            <a:r>
              <a:rPr lang="pl-PL" dirty="0" err="1" smtClean="0"/>
              <a:t>Ladder</a:t>
            </a:r>
            <a:r>
              <a:rPr lang="pl-PL" dirty="0" smtClean="0"/>
              <a:t> of </a:t>
            </a:r>
            <a:r>
              <a:rPr lang="pl-PL" dirty="0" err="1" smtClean="0"/>
              <a:t>connecting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endParaRPr lang="pl-PL" dirty="0" smtClean="0"/>
          </a:p>
          <a:p>
            <a:pPr lvl="1"/>
            <a:r>
              <a:rPr lang="en-US" dirty="0" smtClean="0"/>
              <a:t>common </a:t>
            </a:r>
            <a:r>
              <a:rPr lang="en-US" dirty="0"/>
              <a:t>nationality of spouses, and in the absence thereof</a:t>
            </a:r>
            <a:endParaRPr lang="pl-PL" dirty="0"/>
          </a:p>
          <a:p>
            <a:pPr lvl="1"/>
            <a:r>
              <a:rPr lang="en-US" dirty="0"/>
              <a:t>their common domicile, and subsidiarily</a:t>
            </a:r>
            <a:endParaRPr lang="pl-PL" dirty="0"/>
          </a:p>
          <a:p>
            <a:pPr lvl="1"/>
            <a:r>
              <a:rPr lang="en-US" dirty="0"/>
              <a:t>last common habitual residence provided that any of the spouses is still resident there, and finally</a:t>
            </a:r>
            <a:endParaRPr lang="pl-PL" dirty="0"/>
          </a:p>
          <a:p>
            <a:pPr lvl="1"/>
            <a:r>
              <a:rPr lang="en-US" dirty="0"/>
              <a:t>law of the forum (Polish law).</a:t>
            </a:r>
            <a:endParaRPr lang="pl-PL" dirty="0"/>
          </a:p>
          <a:p>
            <a:r>
              <a:rPr lang="en-US" dirty="0"/>
              <a:t>German substantive law </a:t>
            </a:r>
            <a:r>
              <a:rPr lang="en-US" dirty="0" smtClean="0"/>
              <a:t>applies</a:t>
            </a:r>
            <a:endParaRPr lang="pl-PL" dirty="0" smtClean="0"/>
          </a:p>
          <a:p>
            <a:r>
              <a:rPr lang="pl-PL" dirty="0" smtClean="0"/>
              <a:t>N</a:t>
            </a:r>
            <a:r>
              <a:rPr lang="en-US" dirty="0" smtClean="0"/>
              <a:t>o </a:t>
            </a:r>
            <a:r>
              <a:rPr lang="en-US" dirty="0"/>
              <a:t>fault divorce </a:t>
            </a:r>
            <a:r>
              <a:rPr lang="en-US" dirty="0" smtClean="0"/>
              <a:t>decree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obtained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278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Applicable</a:t>
            </a:r>
            <a:r>
              <a:rPr lang="pl-PL" dirty="0" smtClean="0"/>
              <a:t> law – Germany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EU law instrument: </a:t>
            </a:r>
            <a:r>
              <a:rPr lang="en-US" dirty="0" smtClean="0"/>
              <a:t>‘Rome </a:t>
            </a:r>
            <a:r>
              <a:rPr lang="en-US" dirty="0"/>
              <a:t>III’ Regulation [Council Regulation (EU) </a:t>
            </a:r>
            <a:r>
              <a:rPr lang="en-US" dirty="0" smtClean="0"/>
              <a:t>No</a:t>
            </a:r>
            <a:r>
              <a:rPr lang="pl-PL" dirty="0" smtClean="0"/>
              <a:t>.</a:t>
            </a:r>
            <a:r>
              <a:rPr lang="en-US" dirty="0" smtClean="0"/>
              <a:t> </a:t>
            </a:r>
            <a:r>
              <a:rPr lang="en-US" dirty="0"/>
              <a:t>1259/2010 of 20 December 2010 implementing enhanced cooperation in the area of the law applicable to divorce and legal separation [OJ L 343 , 29/12/2010 P. 0010 - 0016</a:t>
            </a:r>
            <a:r>
              <a:rPr lang="en-US" dirty="0" smtClean="0"/>
              <a:t>]</a:t>
            </a:r>
            <a:endParaRPr lang="pl-PL" dirty="0" smtClean="0"/>
          </a:p>
          <a:p>
            <a:pPr lvl="1"/>
            <a:r>
              <a:rPr lang="en-US" dirty="0"/>
              <a:t>Law chosen by the parties in accordance with Article 5 of the Regulation, and in the absence of any such choice, the law chosen from among the “ladder”</a:t>
            </a:r>
            <a:endParaRPr lang="pl-PL" dirty="0"/>
          </a:p>
          <a:p>
            <a:pPr lvl="1"/>
            <a:r>
              <a:rPr lang="en-US" dirty="0"/>
              <a:t>Common habitual residence (</a:t>
            </a:r>
            <a:r>
              <a:rPr lang="en-US" i="1" dirty="0" err="1"/>
              <a:t>lex</a:t>
            </a:r>
            <a:r>
              <a:rPr lang="en-US" i="1" dirty="0"/>
              <a:t> </a:t>
            </a:r>
            <a:r>
              <a:rPr lang="en-US" i="1" dirty="0" err="1"/>
              <a:t>habitationis</a:t>
            </a:r>
            <a:r>
              <a:rPr lang="en-US" dirty="0"/>
              <a:t> of both spouses)</a:t>
            </a:r>
            <a:endParaRPr lang="pl-PL" dirty="0"/>
          </a:p>
          <a:p>
            <a:pPr lvl="1"/>
            <a:r>
              <a:rPr lang="en-US" b="1" dirty="0"/>
              <a:t>Last common habitual residence</a:t>
            </a:r>
            <a:r>
              <a:rPr lang="en-US" dirty="0"/>
              <a:t> provided that any spouse is still resident there</a:t>
            </a:r>
            <a:endParaRPr lang="pl-PL" dirty="0"/>
          </a:p>
          <a:p>
            <a:pPr lvl="1"/>
            <a:r>
              <a:rPr lang="en-US" dirty="0"/>
              <a:t>Common nationality</a:t>
            </a:r>
            <a:endParaRPr lang="pl-PL" dirty="0"/>
          </a:p>
          <a:p>
            <a:pPr lvl="1"/>
            <a:r>
              <a:rPr lang="en-US" dirty="0"/>
              <a:t>Law of the forum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 err="1"/>
              <a:t>lex</a:t>
            </a:r>
            <a:r>
              <a:rPr lang="en-US" i="1" dirty="0"/>
              <a:t> </a:t>
            </a:r>
            <a:r>
              <a:rPr lang="en-US" i="1" dirty="0" err="1"/>
              <a:t>fori</a:t>
            </a:r>
            <a:r>
              <a:rPr lang="en-US" dirty="0" smtClean="0"/>
              <a:t>)</a:t>
            </a:r>
            <a:endParaRPr lang="pl-PL" dirty="0" smtClean="0"/>
          </a:p>
          <a:p>
            <a:r>
              <a:rPr lang="en-US" dirty="0"/>
              <a:t>Polish law as the law of the last habitual residence of spouses </a:t>
            </a:r>
            <a:r>
              <a:rPr lang="en-US" dirty="0" smtClean="0"/>
              <a:t>applies</a:t>
            </a:r>
            <a:endParaRPr lang="pl-PL" dirty="0" smtClean="0"/>
          </a:p>
          <a:p>
            <a:r>
              <a:rPr lang="pl-PL" dirty="0" smtClean="0"/>
              <a:t>Fa</a:t>
            </a:r>
            <a:r>
              <a:rPr lang="en-US" dirty="0" err="1" smtClean="0"/>
              <a:t>ult</a:t>
            </a:r>
            <a:r>
              <a:rPr lang="en-US" dirty="0" smtClean="0"/>
              <a:t> </a:t>
            </a:r>
            <a:r>
              <a:rPr lang="en-US" dirty="0"/>
              <a:t>divorce decree </a:t>
            </a:r>
            <a:r>
              <a:rPr lang="pl-PL" u="sng" dirty="0" err="1" smtClean="0"/>
              <a:t>would</a:t>
            </a:r>
            <a:r>
              <a:rPr lang="pl-PL" u="sng" dirty="0" smtClean="0"/>
              <a:t> be </a:t>
            </a:r>
            <a:r>
              <a:rPr lang="pl-PL" u="sng" dirty="0" err="1" smtClean="0"/>
              <a:t>delivered</a:t>
            </a:r>
            <a:r>
              <a:rPr lang="en-US" dirty="0" smtClean="0"/>
              <a:t> at the applicant’s request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253615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Divergent rules of the PIL between Member States</a:t>
            </a:r>
          </a:p>
          <a:p>
            <a:r>
              <a:rPr lang="en-US" dirty="0" smtClean="0"/>
              <a:t>Weakened predictability for the parties</a:t>
            </a:r>
          </a:p>
          <a:p>
            <a:r>
              <a:rPr lang="en-US" dirty="0" smtClean="0"/>
              <a:t>Incentive to use the </a:t>
            </a:r>
            <a:r>
              <a:rPr lang="pl-PL" dirty="0" smtClean="0"/>
              <a:t>„</a:t>
            </a:r>
            <a:r>
              <a:rPr lang="en-US" dirty="0" smtClean="0"/>
              <a:t>legal engineering</a:t>
            </a:r>
            <a:r>
              <a:rPr lang="pl-PL" dirty="0" smtClean="0"/>
              <a:t>” (</a:t>
            </a:r>
            <a:r>
              <a:rPr lang="pl-PL" i="1" dirty="0" smtClean="0"/>
              <a:t>f</a:t>
            </a:r>
            <a:r>
              <a:rPr lang="en-US" i="1" dirty="0" err="1" smtClean="0"/>
              <a:t>orum</a:t>
            </a:r>
            <a:r>
              <a:rPr lang="en-US" i="1" dirty="0" smtClean="0"/>
              <a:t> shopping</a:t>
            </a:r>
            <a:r>
              <a:rPr lang="pl-P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361</Words>
  <Application>Microsoft Office PowerPoint</Application>
  <PresentationFormat>Panoramiczny</PresentationFormat>
  <Paragraphs>34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Case Study on the PIL</vt:lpstr>
      <vt:lpstr>Case Description</vt:lpstr>
      <vt:lpstr>Jurisdiction</vt:lpstr>
      <vt:lpstr>Applicable law – Poland</vt:lpstr>
      <vt:lpstr>Applicable law – Germany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on the PIL</dc:title>
  <dc:creator>Mateusz mateusz_pilich</dc:creator>
  <cp:lastModifiedBy>Mateusz mateusz_pilich</cp:lastModifiedBy>
  <cp:revision>7</cp:revision>
  <dcterms:created xsi:type="dcterms:W3CDTF">2015-03-04T12:30:27Z</dcterms:created>
  <dcterms:modified xsi:type="dcterms:W3CDTF">2015-03-04T14:34:30Z</dcterms:modified>
</cp:coreProperties>
</file>